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12192000"/>
  <p:notesSz cx="6858000" cy="9144000"/>
  <p:embeddedFontLst>
    <p:embeddedFont>
      <p:font typeface="Gill Sans"/>
      <p:regular r:id="rId34"/>
      <p:bold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6" roundtripDataSignature="AMtx7mipHU4zSxHNwjTCHfzPL2lq/Dsx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GillSans-bold.fntdata"/><Relationship Id="rId12" Type="http://schemas.openxmlformats.org/officeDocument/2006/relationships/slide" Target="slides/slide8.xml"/><Relationship Id="rId34" Type="http://schemas.openxmlformats.org/officeDocument/2006/relationships/font" Target="fonts/GillSans-regular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customschemas.google.com/relationships/presentationmetadata" Target="meta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" name="Google Shape;1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005bd33453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3005bd33453_3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004359edf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3004359edfc_3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04359edfc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g3004359edfc_3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04359edfc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g3004359edfc_3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004359edfc_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g3004359edfc_3_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" name="Google Shape;2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004359edfc_3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0" name="Google Shape;190;g3004359edfc_3_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005bd33453_2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g3005bd33453_2_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6" name="Google Shape;20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004359edfc_3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4" name="Google Shape;214;g3004359edfc_3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004359edfc_3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0" name="Google Shape;220;g3004359edfc_3_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3005bd33453_2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3" name="Google Shape;243;g3005bd33453_2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005bd33453_2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0" name="Google Shape;250;g3005bd33453_2_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005bd33453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9" name="Google Shape;259;g3005bd33453_2_6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3004359edfc_3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" name="Google Shape;34;g3004359edfc_3_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004359edfc_3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" name="Google Shape;50;g3004359edfc_3_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05bd3345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2" name="Google Shape;62;g3005bd33453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05bd33453_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4" name="Google Shape;74;g3005bd33453_2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05bd33453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g3005bd33453_2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005bd33453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g3005bd33453_2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04359edfc_3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g3004359edfc_3_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bg>
      <p:bgPr>
        <a:solidFill>
          <a:schemeClr val="accent2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411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411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/>
          <p:nvPr>
            <p:ph type="ctrTitle"/>
          </p:nvPr>
        </p:nvSpPr>
        <p:spPr>
          <a:xfrm>
            <a:off x="1600200" y="581095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alibri"/>
              <a:buNone/>
            </a:pPr>
            <a:r>
              <a:rPr lang="el-GR">
                <a:latin typeface="Calibri"/>
                <a:ea typeface="Calibri"/>
                <a:cs typeface="Calibri"/>
                <a:sym typeface="Calibri"/>
              </a:rPr>
              <a:t>ΑΛΛΑΓΕΣ, ΚΥΡΙΑ ΣΗΜΕΙΑ</a:t>
            </a:r>
            <a:br>
              <a:rPr lang="el-GR"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latin typeface="Calibri"/>
                <a:ea typeface="Calibri"/>
                <a:cs typeface="Calibri"/>
                <a:sym typeface="Calibri"/>
              </a:rPr>
              <a:t>ΕΣΩΤΕΡΙΚΟΥ ΚΑΝΟΝΙΣΜΟΥ 2024-25</a:t>
            </a:r>
            <a:endParaRPr/>
          </a:p>
        </p:txBody>
      </p:sp>
      <p:sp>
        <p:nvSpPr>
          <p:cNvPr id="22" name="Google Shape;22;p1"/>
          <p:cNvSpPr txBox="1"/>
          <p:nvPr>
            <p:ph idx="1" type="subTitle"/>
          </p:nvPr>
        </p:nvSpPr>
        <p:spPr>
          <a:xfrm>
            <a:off x="2776217" y="2604767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l-GR" sz="5400" u="sng">
                <a:latin typeface="Calibri"/>
                <a:ea typeface="Calibri"/>
                <a:cs typeface="Calibri"/>
                <a:sym typeface="Calibri"/>
              </a:rPr>
              <a:t>ΕΠΑ.Λ. ΠΑΡΟΥ</a:t>
            </a:r>
            <a:endParaRPr/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3" name="Google Shape;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3549" y="3715269"/>
            <a:ext cx="2224901" cy="2224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ctrTitle"/>
          </p:nvPr>
        </p:nvSpPr>
        <p:spPr>
          <a:xfrm>
            <a:off x="1600200" y="786545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l-G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Δεν επιτρέπεται για οποιοδήποτε λόγο η χειροδικία, οι χειρονομίες, οι βωμολοχίες, οι προσβολές και γενικά οποιαδήποτε συμπεριφορά υποβαθμίζει την ανθρώπινη προσωπικότητα</a:t>
            </a:r>
            <a:endParaRPr b="1" sz="40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>
            <p:ph idx="1" type="subTitle"/>
          </p:nvPr>
        </p:nvSpPr>
        <p:spPr>
          <a:xfrm>
            <a:off x="881742" y="4816231"/>
            <a:ext cx="10254343" cy="833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Κανονισμός λειτουργίας ΕΠΑ.Λ. Πάρου 2023-24</a:t>
            </a:r>
            <a:b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(Σελ. 2, 16/10/2023, </a:t>
            </a:r>
            <a:r>
              <a:rPr b="0" i="0" lang="el-GR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αναρτημένος στην επίσημη ιστοσελίδα του σχολείου</a:t>
            </a: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1600200" y="2779616"/>
            <a:ext cx="8991600" cy="164592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20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Το σχολείο απέναντι στη βία, την επιθετική συμπεριφορά και τη θυματοποίηση εφαρμόζει </a:t>
            </a:r>
            <a:r>
              <a:rPr b="1" i="0" lang="el-GR" sz="2000" u="sng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πολιτική μηδενικής ανοχής</a:t>
            </a:r>
            <a:endParaRPr b="1" i="0" sz="40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ctrTitle"/>
          </p:nvPr>
        </p:nvSpPr>
        <p:spPr>
          <a:xfrm>
            <a:off x="1600200" y="688570"/>
            <a:ext cx="8991600" cy="1880455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l-GR" sz="1900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ποκλίσεις των μαθητών από τη δημοκρατική  συμπεριφορά,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τους κανόνες του σχολείου, τους όρους της ισότιμης συμμετοχής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στη ζωή του σχολείου, από τον οφειλόμενο σεβασμό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στον εκπαιδευτικό, στη σχολική  περιουσία, στο συμμαθητή,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από όλα αυτά που το σχολείο θέτει ως κανόνες της  λειτουργίας του,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πρέπει να θεωρούνται σχολικά παραπτώματα</a:t>
            </a:r>
            <a:endParaRPr sz="19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 txBox="1"/>
          <p:nvPr>
            <p:ph idx="1" type="subTitle"/>
          </p:nvPr>
        </p:nvSpPr>
        <p:spPr>
          <a:xfrm>
            <a:off x="881742" y="4827117"/>
            <a:ext cx="10254343" cy="833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Κανονισμός λειτουργίας ΕΠΑ.Λ. Πάρου 2023-24</a:t>
            </a:r>
            <a:b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(Σελ. 3, 16/10/2023, </a:t>
            </a:r>
            <a:r>
              <a:rPr b="0" i="0" lang="el-GR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αναρτημένος στην επίσημη ιστοσελίδα του σχολείου</a:t>
            </a: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1600200" y="2736071"/>
            <a:ext cx="8991600" cy="1993071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Τα σχολικά παραπτώματα θα αντιμετωπίζονται από το σχολείο σύμφωνα με την ισχύουσα νομοθεσία και με γνώμονα την αρχή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ότι η κατασταλτική αντιμετώπιση αυτών των φαινομένων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πρέπει να είναι η τελευταία επιλογή, 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όμως δεν αποκλείεται ως παιδαγωγικό μέτρο</a:t>
            </a: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l-GR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Η επιείκεια χωρίς όρια καλλιεργεί την αντίληψη της ατιμωρησίας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19" name="Google Shape;1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005bd33453_3_0"/>
          <p:cNvSpPr txBox="1"/>
          <p:nvPr>
            <p:ph type="ctrTitle"/>
          </p:nvPr>
        </p:nvSpPr>
        <p:spPr>
          <a:xfrm>
            <a:off x="1600200" y="1396144"/>
            <a:ext cx="8991600" cy="1645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alibri"/>
              <a:buNone/>
            </a:pPr>
            <a:r>
              <a:rPr lang="el-GR">
                <a:latin typeface="Calibri"/>
                <a:ea typeface="Calibri"/>
                <a:cs typeface="Calibri"/>
                <a:sym typeface="Calibri"/>
              </a:rPr>
              <a:t>ΚΑΠΝΙΣΜΑ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3005bd33453_3_0"/>
          <p:cNvSpPr txBox="1"/>
          <p:nvPr/>
        </p:nvSpPr>
        <p:spPr>
          <a:xfrm>
            <a:off x="773050" y="3711825"/>
            <a:ext cx="10911300" cy="16458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κάπνισμα και η κατανάλωση προιόντων καπνού </a:t>
            </a:r>
            <a:b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από </a:t>
            </a:r>
            <a:r>
              <a:rPr b="1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μαθητές και καθηγητές </a:t>
            </a: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στους χώρους του σχολείου </a:t>
            </a:r>
            <a:b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απαγορεύεται σύμφωνα με απόφαση του Υπουργείου Παιδείας</a:t>
            </a:r>
            <a:b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(εγκύκλιος Γ.Π. /Δ2β/οικ.8809, 31/01/2018)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26" name="Google Shape;126;g3005bd33453_3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alibri"/>
              <a:buNone/>
            </a:pPr>
            <a:r>
              <a:rPr lang="el-GR">
                <a:latin typeface="Calibri"/>
                <a:ea typeface="Calibri"/>
                <a:cs typeface="Calibri"/>
                <a:sym typeface="Calibri"/>
              </a:rPr>
              <a:t>ΑΝΤΙΜΕΤΩΠΙΣΗ ΑΠΟΚΛΙΝΟΥΣΑΣ ΣΥΜΠΕΡΙΦΟΡΑΣ ΜΑΘΗΤΩΝ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>
            <p:ph idx="1" type="subTitle"/>
          </p:nvPr>
        </p:nvSpPr>
        <p:spPr>
          <a:xfrm>
            <a:off x="1600199" y="4352544"/>
            <a:ext cx="8991599" cy="9270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l-GR" sz="4400" u="sng">
                <a:latin typeface="Calibri"/>
                <a:ea typeface="Calibri"/>
                <a:cs typeface="Calibri"/>
                <a:sym typeface="Calibri"/>
              </a:rPr>
              <a:t>&amp; ΚΑΤΑΠΟΛΕΜΗΣΗΣ ΤΗΣ ΒΙΑΣ</a:t>
            </a:r>
            <a:endParaRPr/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33" name="Google Shape;13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 txBox="1"/>
          <p:nvPr>
            <p:ph type="ctrTitle"/>
          </p:nvPr>
        </p:nvSpPr>
        <p:spPr>
          <a:xfrm>
            <a:off x="685799" y="688570"/>
            <a:ext cx="11016343" cy="274043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1900" u="sng" cap="none">
                <a:latin typeface="Calibri"/>
                <a:ea typeface="Calibri"/>
                <a:cs typeface="Calibri"/>
                <a:sym typeface="Calibri"/>
              </a:rPr>
              <a:t>Λεκτική Βία </a:t>
            </a:r>
            <a:r>
              <a:rPr lang="el-GR" sz="1900" cap="none">
                <a:latin typeface="Calibri"/>
                <a:ea typeface="Calibri"/>
                <a:cs typeface="Calibri"/>
                <a:sym typeface="Calibri"/>
              </a:rPr>
              <a:t>(υβριστικές εκφράσεις, σταθερό, συστηματικό πείραγμα μαθητών, περίγελος, κ.α.)</a:t>
            </a:r>
            <a:br>
              <a:rPr lang="el-GR" sz="19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 u="sng" cap="none">
                <a:latin typeface="Calibri"/>
                <a:ea typeface="Calibri"/>
                <a:cs typeface="Calibri"/>
                <a:sym typeface="Calibri"/>
              </a:rPr>
              <a:t>Σωματική Βία</a:t>
            </a:r>
            <a:r>
              <a:rPr lang="el-GR" sz="1900" cap="none">
                <a:latin typeface="Calibri"/>
                <a:ea typeface="Calibri"/>
                <a:cs typeface="Calibri"/>
                <a:sym typeface="Calibri"/>
              </a:rPr>
              <a:t> (σπρωξίματα, σκουντήματα, αγκωνιές, κλοτσιές, τρικλοποδιές, κ.α.)</a:t>
            </a:r>
            <a:br>
              <a:rPr lang="el-GR" sz="19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 cap="none">
                <a:latin typeface="Calibri"/>
                <a:ea typeface="Calibri"/>
                <a:cs typeface="Calibri"/>
                <a:sym typeface="Calibri"/>
              </a:rPr>
              <a:t>Εκβιασμοί (απόσπαση χρημάτων ή προσωπικών αντικειμένων συνοδεία απειλών, εξαναγκασμός,κ.α.)</a:t>
            </a:r>
            <a:br>
              <a:rPr lang="el-GR" sz="19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 u="sng" cap="none">
                <a:latin typeface="Calibri"/>
                <a:ea typeface="Calibri"/>
                <a:cs typeface="Calibri"/>
                <a:sym typeface="Calibri"/>
              </a:rPr>
              <a:t>Ηλεκτρονικός εκφοβισμός</a:t>
            </a:r>
            <a:r>
              <a:rPr lang="el-GR" sz="1900" cap="none">
                <a:latin typeface="Calibri"/>
                <a:ea typeface="Calibri"/>
                <a:cs typeface="Calibri"/>
                <a:sym typeface="Calibri"/>
              </a:rPr>
              <a:t> (αποστολή υβριστικών, απειλητικών ψηφιακών μηνυμάτων, εικόνων, βίντεο, κ.α.)</a:t>
            </a:r>
            <a:br>
              <a:rPr lang="el-GR" sz="19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 u="sng" cap="none">
                <a:latin typeface="Calibri"/>
                <a:ea typeface="Calibri"/>
                <a:cs typeface="Calibri"/>
                <a:sym typeface="Calibri"/>
              </a:rPr>
              <a:t>Έμμεση Βία </a:t>
            </a:r>
            <a:r>
              <a:rPr lang="el-GR" sz="1900" cap="none">
                <a:latin typeface="Calibri"/>
                <a:ea typeface="Calibri"/>
                <a:cs typeface="Calibri"/>
                <a:sym typeface="Calibri"/>
              </a:rPr>
              <a:t>(κοινωνική απομόνωση, διάδοση κακόβουλων φημών, ψευδών, κ.α.)</a:t>
            </a:r>
            <a:br>
              <a:rPr lang="el-GR" sz="19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 u="sng" cap="none">
                <a:latin typeface="Calibri"/>
                <a:ea typeface="Calibri"/>
                <a:cs typeface="Calibri"/>
                <a:sym typeface="Calibri"/>
              </a:rPr>
              <a:t>Επιθετική συμπεριφορά, Πρόκληση Πόνου</a:t>
            </a:r>
            <a:r>
              <a:rPr lang="el-GR" sz="1900" cap="none">
                <a:latin typeface="Calibri"/>
                <a:ea typeface="Calibri"/>
                <a:cs typeface="Calibri"/>
                <a:sym typeface="Calibri"/>
              </a:rPr>
              <a:t> (ψυχικού ή σωματικού)</a:t>
            </a:r>
            <a:endParaRPr sz="3900"/>
          </a:p>
        </p:txBody>
      </p:sp>
      <p:sp>
        <p:nvSpPr>
          <p:cNvPr id="139" name="Google Shape;139;p5"/>
          <p:cNvSpPr txBox="1"/>
          <p:nvPr/>
        </p:nvSpPr>
        <p:spPr>
          <a:xfrm>
            <a:off x="1600200" y="4963879"/>
            <a:ext cx="8991600" cy="816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ΠΟΙΝΗ:  </a:t>
            </a:r>
            <a:r>
              <a:rPr b="1" i="0" lang="el-GR" sz="20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Ημέρα ΑΠΟΒΟΛΗ</a:t>
            </a:r>
            <a:r>
              <a:rPr b="1" i="0" lang="el-G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(7 ώρες) από τον Διευθυντή του σχολείου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5802085" y="3788229"/>
            <a:ext cx="587829" cy="81642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1" name="Google Shape;141;p5"/>
          <p:cNvSpPr txBox="1"/>
          <p:nvPr>
            <p:ph idx="1" type="subTitle"/>
          </p:nvPr>
        </p:nvSpPr>
        <p:spPr>
          <a:xfrm>
            <a:off x="96884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Κανονισμός λειτουργίας ΕΠΑ.Λ. Πάρου 2023-24</a:t>
            </a:r>
            <a:b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(16/10/2023, </a:t>
            </a:r>
            <a:r>
              <a:rPr b="0" i="0" lang="el-GR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αναρτημένος στην επίσημη ιστοσελίδα του σχολείου</a:t>
            </a: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42" name="Google Shape;14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>
            <p:ph type="ctrTitle"/>
          </p:nvPr>
        </p:nvSpPr>
        <p:spPr>
          <a:xfrm>
            <a:off x="685799" y="688570"/>
            <a:ext cx="11016343" cy="274043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Μαθήτριες/τες που παρενοχλούν τη διεξαγωγή του μαθήματος 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ή της ομαλής σχολικής ζωής με τους παρακάτω τρόπους: 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u="sng" cap="none">
                <a:latin typeface="Calibri"/>
                <a:ea typeface="Calibri"/>
                <a:cs typeface="Calibri"/>
                <a:sym typeface="Calibri"/>
              </a:rPr>
              <a:t>Ασέβεια</a:t>
            </a: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, αγένεια προς εκπαιδευτικούς ή συμμαθήτριες/τες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Συστηματική </a:t>
            </a:r>
            <a:r>
              <a:rPr lang="el-GR" sz="2000" u="sng" cap="none">
                <a:latin typeface="Calibri"/>
                <a:ea typeface="Calibri"/>
                <a:cs typeface="Calibri"/>
                <a:sym typeface="Calibri"/>
              </a:rPr>
              <a:t>καθυστερημένη</a:t>
            </a: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 προσέλευση, αυθαίρετη </a:t>
            </a:r>
            <a:r>
              <a:rPr lang="el-GR" sz="2000" u="sng" cap="none">
                <a:latin typeface="Calibri"/>
                <a:ea typeface="Calibri"/>
                <a:cs typeface="Calibri"/>
                <a:sym typeface="Calibri"/>
              </a:rPr>
              <a:t>αποχώρηση</a:t>
            </a: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 από την αίθουσα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Κατανάλωση </a:t>
            </a:r>
            <a:r>
              <a:rPr lang="el-GR" sz="2000" u="sng" cap="none">
                <a:latin typeface="Calibri"/>
                <a:ea typeface="Calibri"/>
                <a:cs typeface="Calibri"/>
                <a:sym typeface="Calibri"/>
              </a:rPr>
              <a:t>καφέ</a:t>
            </a: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, αναψυκτικών, φαγητού στην αίθουσα διδασκαλίας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Συνεχείς αναίτιες </a:t>
            </a:r>
            <a:r>
              <a:rPr lang="el-GR" sz="2000" u="sng" cap="none">
                <a:latin typeface="Calibri"/>
                <a:ea typeface="Calibri"/>
                <a:cs typeface="Calibri"/>
                <a:sym typeface="Calibri"/>
              </a:rPr>
              <a:t>οχλήσεις</a:t>
            </a: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 και αναίτιες </a:t>
            </a:r>
            <a:r>
              <a:rPr lang="el-GR" sz="2000" u="sng" cap="none">
                <a:latin typeface="Calibri"/>
                <a:ea typeface="Calibri"/>
                <a:cs typeface="Calibri"/>
                <a:sym typeface="Calibri"/>
              </a:rPr>
              <a:t>διακοπές</a:t>
            </a: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 των μαθημάτων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endParaRPr sz="20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6"/>
          <p:cNvSpPr txBox="1"/>
          <p:nvPr/>
        </p:nvSpPr>
        <p:spPr>
          <a:xfrm>
            <a:off x="1600200" y="4963875"/>
            <a:ext cx="8991600" cy="816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ΠΟΙΝΗ:  </a:t>
            </a:r>
            <a:r>
              <a:rPr b="1" i="0" lang="el-GR" sz="20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ΩΡΙΑΙΑ ΑΠΟΒΟΛΗ</a:t>
            </a:r>
            <a:r>
              <a:rPr b="1" i="0" lang="el-G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(1 ώρα) από την/τον εκπαιδευτικό της τάξης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6"/>
          <p:cNvSpPr/>
          <p:nvPr/>
        </p:nvSpPr>
        <p:spPr>
          <a:xfrm>
            <a:off x="5802085" y="3788229"/>
            <a:ext cx="587829" cy="81642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0" name="Google Shape;150;p6"/>
          <p:cNvSpPr txBox="1"/>
          <p:nvPr>
            <p:ph idx="1" type="subTitle"/>
          </p:nvPr>
        </p:nvSpPr>
        <p:spPr>
          <a:xfrm>
            <a:off x="96884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Κανονισμός λειτουργίας ΕΠΑ.Λ. Πάρου 2023-24</a:t>
            </a:r>
            <a:b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(16/10/2023, </a:t>
            </a:r>
            <a:r>
              <a:rPr b="0" i="0" lang="el-GR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αναρτημένος στην επίσημη ιστοσελίδα του σχολείου</a:t>
            </a:r>
            <a:r>
              <a:rPr lang="el-G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51" name="Google Shape;15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004359edfc_3_0"/>
          <p:cNvSpPr txBox="1"/>
          <p:nvPr>
            <p:ph type="ctrTitle"/>
          </p:nvPr>
        </p:nvSpPr>
        <p:spPr>
          <a:xfrm>
            <a:off x="685799" y="688570"/>
            <a:ext cx="11016300" cy="2740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Μαθήτριες/τες που παρενοχλούν τη διεξαγωγή του μαθήματος 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ή της ομαλής σχολικής ζωής με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200" u="sng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εμφανή κατοχή ή χρήση Κινητού Τηλεφώνου ή άλλου ηλεκτρονικού μέσου </a:t>
            </a:r>
            <a:br>
              <a:rPr lang="el-GR" sz="2200" u="sng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εντός της αίθουσας</a:t>
            </a:r>
            <a:endParaRPr sz="20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3004359edfc_3_0"/>
          <p:cNvSpPr txBox="1"/>
          <p:nvPr/>
        </p:nvSpPr>
        <p:spPr>
          <a:xfrm>
            <a:off x="1600200" y="4963879"/>
            <a:ext cx="8991600" cy="816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ΠΟΙΝΗ:  </a:t>
            </a:r>
            <a:r>
              <a:rPr b="1" i="0" lang="el-GR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ΗΜΕΡΑ</a:t>
            </a: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(7ώρες) από τον Δ/ντη του σχολείου</a:t>
            </a:r>
            <a:endParaRPr b="1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3004359edfc_3_0"/>
          <p:cNvSpPr/>
          <p:nvPr/>
        </p:nvSpPr>
        <p:spPr>
          <a:xfrm>
            <a:off x="5802085" y="3788229"/>
            <a:ext cx="587700" cy="81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9" name="Google Shape;159;g3004359edfc_3_0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60" name="Google Shape;160;g3004359edfc_3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004359edfc_3_6"/>
          <p:cNvSpPr txBox="1"/>
          <p:nvPr>
            <p:ph type="ctrTitle"/>
          </p:nvPr>
        </p:nvSpPr>
        <p:spPr>
          <a:xfrm>
            <a:off x="685799" y="688570"/>
            <a:ext cx="11016300" cy="2740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Μαθήτριες/τες που παρενοχλούν τη διεξαγωγή του μαθήματος 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 cap="none">
                <a:latin typeface="Calibri"/>
                <a:ea typeface="Calibri"/>
                <a:cs typeface="Calibri"/>
                <a:sym typeface="Calibri"/>
              </a:rPr>
              <a:t>ή της ομαλής σχολικής ζωής με</a:t>
            </a: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br>
              <a:rPr lang="el-GR" sz="20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2200" u="sng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φωτογράφηση, ηχογράφηση, βιντεοσκόπηση μέσω Κινητού Τηλεφώνου ή άλλου ηλ. μέσου </a:t>
            </a:r>
            <a:br>
              <a:rPr lang="el-GR" sz="2200" u="sng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200">
                <a:latin typeface="Calibri"/>
                <a:ea typeface="Calibri"/>
                <a:cs typeface="Calibri"/>
                <a:sym typeface="Calibri"/>
              </a:rPr>
              <a:t>συμμαθητών ή εκπαιδευτικών</a:t>
            </a:r>
            <a:br>
              <a:rPr lang="el-GR" sz="22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200">
                <a:latin typeface="Calibri"/>
                <a:ea typeface="Calibri"/>
                <a:cs typeface="Calibri"/>
                <a:sym typeface="Calibri"/>
              </a:rPr>
              <a:t>κατά τη διάρκεια του μαθήματος, διαλείμματος, προσέλευσης ή αποχώρησης</a:t>
            </a:r>
            <a:endParaRPr sz="22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3004359edfc_3_6"/>
          <p:cNvSpPr txBox="1"/>
          <p:nvPr/>
        </p:nvSpPr>
        <p:spPr>
          <a:xfrm>
            <a:off x="1600200" y="4963880"/>
            <a:ext cx="8991600" cy="816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ΠΟΙΝΗ:  </a:t>
            </a:r>
            <a:r>
              <a:rPr b="1" i="0" lang="el-GR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2-3 ΗΜΕΡΕΣ</a:t>
            </a: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από τον Δ/ντη του σχολείου,</a:t>
            </a:r>
            <a:b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κατάσχεση τηλεφώνου, προσέλευση γονέα/κηδεμόνα στο σχολείο</a:t>
            </a:r>
            <a:endParaRPr b="1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3004359edfc_3_6"/>
          <p:cNvSpPr/>
          <p:nvPr/>
        </p:nvSpPr>
        <p:spPr>
          <a:xfrm>
            <a:off x="5802085" y="3788229"/>
            <a:ext cx="587700" cy="81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g3004359edfc_3_6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69" name="Google Shape;169;g3004359edfc_3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004359edfc_3_12"/>
          <p:cNvSpPr txBox="1"/>
          <p:nvPr>
            <p:ph type="ctrTitle"/>
          </p:nvPr>
        </p:nvSpPr>
        <p:spPr>
          <a:xfrm>
            <a:off x="685799" y="688570"/>
            <a:ext cx="11016300" cy="2740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Εφόσον ο Δ/ντης κρίνει ότι παραβιάζονται προσωπικά δεδομένα, </a:t>
            </a:r>
            <a:br>
              <a:rPr lang="el-GR" sz="20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παραπέμπει τον/την μαθητή/τρια στον Σύλλογο Διδασκόντων</a:t>
            </a:r>
            <a:endParaRPr sz="22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g3004359edfc_3_12"/>
          <p:cNvSpPr txBox="1"/>
          <p:nvPr/>
        </p:nvSpPr>
        <p:spPr>
          <a:xfrm>
            <a:off x="1600200" y="4963880"/>
            <a:ext cx="8991600" cy="816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ΠΟΙΝΗ:  </a:t>
            </a:r>
            <a:r>
              <a:rPr b="1" i="0" lang="el-GR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3-5 ΗΜΕΡΕΣ</a:t>
            </a: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από τον Σύλλογο Διδασκόντων</a:t>
            </a:r>
            <a:endParaRPr b="1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3004359edfc_3_12"/>
          <p:cNvSpPr/>
          <p:nvPr/>
        </p:nvSpPr>
        <p:spPr>
          <a:xfrm>
            <a:off x="5802085" y="3788229"/>
            <a:ext cx="587700" cy="81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7" name="Google Shape;177;g3004359edfc_3_12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78" name="Google Shape;178;g3004359edfc_3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004359edfc_3_18"/>
          <p:cNvSpPr txBox="1"/>
          <p:nvPr>
            <p:ph type="ctrTitle"/>
          </p:nvPr>
        </p:nvSpPr>
        <p:spPr>
          <a:xfrm>
            <a:off x="685799" y="688570"/>
            <a:ext cx="11016300" cy="2740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Σε περίπτωση που η φωτογράφιση/βιντεοσκόπηση</a:t>
            </a:r>
            <a:br>
              <a:rPr lang="el-GR" sz="20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αφορά </a:t>
            </a:r>
            <a:r>
              <a:rPr lang="el-GR" sz="2100" u="sng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ε</a:t>
            </a:r>
            <a:r>
              <a:rPr lang="el-GR" sz="2200" u="sng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υ</a:t>
            </a:r>
            <a:r>
              <a:rPr lang="el-GR" sz="2100" u="sng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αίσθητα προσωπικά δεδομένα </a:t>
            </a:r>
            <a:r>
              <a:rPr lang="el-G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</a:t>
            </a:r>
            <a:r>
              <a:rPr lang="el-GR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ρίτων προσώπων</a:t>
            </a:r>
            <a:endParaRPr sz="21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3004359edfc_3_18"/>
          <p:cNvSpPr txBox="1"/>
          <p:nvPr/>
        </p:nvSpPr>
        <p:spPr>
          <a:xfrm>
            <a:off x="1323050" y="4963875"/>
            <a:ext cx="9754800" cy="9141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ΠΟΙΝΗ: </a:t>
            </a:r>
            <a:r>
              <a:rPr b="1" i="0" lang="el-GR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ΑΛΛΑΓΗ ΣΧΟΛΙΚΟΥ ΠΕΡΙΒΑΛΛΟΝΤΟΣ</a:t>
            </a:r>
            <a: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από τον Σύλλογο Διδασκόντων</a:t>
            </a:r>
            <a:br>
              <a:rPr b="1" i="0" lang="el-GR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(εφόσον υπάρχει αντίστοιχος τομέας/ειδικότητα σε άλλο ΕΠΑΛ του νησιού)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3004359edfc_3_18"/>
          <p:cNvSpPr/>
          <p:nvPr/>
        </p:nvSpPr>
        <p:spPr>
          <a:xfrm>
            <a:off x="5802085" y="3788229"/>
            <a:ext cx="587700" cy="816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6" name="Google Shape;186;g3004359edfc_3_18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b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87" name="Google Shape;187;g3004359edfc_3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alibri"/>
              <a:buNone/>
            </a:pPr>
            <a:r>
              <a:rPr lang="el-GR">
                <a:latin typeface="Calibri"/>
                <a:ea typeface="Calibri"/>
                <a:cs typeface="Calibri"/>
                <a:sym typeface="Calibri"/>
              </a:rPr>
              <a:t>ΑΠΟΥΣΙΕΣ ΜΑΘΗΤΩΝ</a:t>
            </a:r>
            <a:endParaRPr/>
          </a:p>
        </p:txBody>
      </p:sp>
      <p:sp>
        <p:nvSpPr>
          <p:cNvPr id="29" name="Google Shape;29;p10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l-GR" sz="5400" u="sng">
                <a:latin typeface="Calibri"/>
                <a:ea typeface="Calibri"/>
                <a:cs typeface="Calibri"/>
                <a:sym typeface="Calibri"/>
              </a:rPr>
              <a:t>ΕΠΑ.Λ. ΠΑΡΟΥ</a:t>
            </a:r>
            <a:endParaRPr/>
          </a:p>
        </p:txBody>
      </p:sp>
      <p:sp>
        <p:nvSpPr>
          <p:cNvPr id="30" name="Google Shape;30;p10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25-26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31" name="Google Shape;3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004359edfc_3_24"/>
          <p:cNvSpPr txBox="1"/>
          <p:nvPr>
            <p:ph type="ctrTitle"/>
          </p:nvPr>
        </p:nvSpPr>
        <p:spPr>
          <a:xfrm>
            <a:off x="535350" y="3154150"/>
            <a:ext cx="11016300" cy="2740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l-GR" sz="22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Αποκλεισμό </a:t>
            </a:r>
            <a:r>
              <a:rPr b="1" lang="el-GR" sz="2200">
                <a:latin typeface="Calibri"/>
                <a:ea typeface="Calibri"/>
                <a:cs typeface="Calibri"/>
                <a:sym typeface="Calibri"/>
              </a:rPr>
              <a:t>από πάσης φύσεως δράσεις, </a:t>
            </a:r>
            <a:br>
              <a:rPr b="1" lang="el-GR" sz="2200"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2200">
                <a:latin typeface="Calibri"/>
                <a:ea typeface="Calibri"/>
                <a:cs typeface="Calibri"/>
                <a:sym typeface="Calibri"/>
              </a:rPr>
              <a:t>εκδηλώσεις, αθλητικές δραστηριότητες, εκπαιδευτικές εκδρομές του σχολείου, </a:t>
            </a:r>
            <a:br>
              <a:rPr b="1" lang="el-GR" sz="2200"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2200">
                <a:latin typeface="Calibri"/>
                <a:ea typeface="Calibri"/>
                <a:cs typeface="Calibri"/>
                <a:sym typeface="Calibri"/>
              </a:rPr>
              <a:t>σωρευτικώς ή διαζευκτικώς, εντός του τρέχοντος διδακτικού έτους</a:t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3004359edfc_3_24"/>
          <p:cNvSpPr txBox="1"/>
          <p:nvPr/>
        </p:nvSpPr>
        <p:spPr>
          <a:xfrm>
            <a:off x="535350" y="1391613"/>
            <a:ext cx="11016300" cy="1317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Σύλλογος Διδασκόντων μπορεί ακόμη να εφαρμόσει:</a:t>
            </a:r>
            <a:endParaRPr b="0" i="0" sz="2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3004359edfc_3_24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95" name="Google Shape;195;g3004359edfc_3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005bd33453_2_38"/>
          <p:cNvSpPr txBox="1"/>
          <p:nvPr>
            <p:ph type="ctrTitle"/>
          </p:nvPr>
        </p:nvSpPr>
        <p:spPr>
          <a:xfrm>
            <a:off x="685792" y="980060"/>
            <a:ext cx="11016300" cy="2740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Το σχολείο (εισηγητής/τρια ποινής) ενημερώνει την ίδια ημέρα τους γονείς/κηδεμόνες των μαθητών </a:t>
            </a:r>
            <a:br>
              <a:rPr lang="el-GR" sz="20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για το αιτία και το είδος της ποινής που επιβάλλεται, </a:t>
            </a:r>
            <a:br>
              <a:rPr lang="el-GR" sz="20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ενημερώνοντας την οικογένεια</a:t>
            </a:r>
            <a:br>
              <a:rPr lang="el-GR" sz="20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200" u="sng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για την απομάκρυνσή τους από τον σχολικό χώρο,</a:t>
            </a:r>
            <a:br>
              <a:rPr lang="el-GR" sz="22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ώστε να προσέλθουν άμεσα στο σχολείο και να  παραλάβουν τον μαθητή/τρια</a:t>
            </a:r>
            <a:br>
              <a:rPr lang="el-GR" sz="20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2000">
                <a:latin typeface="Calibri"/>
                <a:ea typeface="Calibri"/>
                <a:cs typeface="Calibri"/>
                <a:sym typeface="Calibri"/>
              </a:rPr>
              <a:t>ή να αποστείλουν ηλεκτρονικό μήνυμα συγκατάθεσης για την αποχώρησή του/της από το σχολείο</a:t>
            </a:r>
            <a:endParaRPr sz="27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3005bd33453_2_38"/>
          <p:cNvSpPr txBox="1"/>
          <p:nvPr/>
        </p:nvSpPr>
        <p:spPr>
          <a:xfrm>
            <a:off x="685950" y="4049475"/>
            <a:ext cx="11016300" cy="1317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αποβολή (εκτός πολύ σοβαρών παραπτωμάτων που αντιμετωπίζονται κατά περίπτωση) </a:t>
            </a:r>
            <a:br>
              <a:rPr b="0" i="0" lang="el-G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επιβάλλεται στο μαθητή/τρια την ΙΔΙΑ ημέρα εφόσον το παράπτωμα έλαβε χώρα έως την τρίτη ώρα, </a:t>
            </a:r>
            <a:br>
              <a:rPr b="0" i="0" lang="el-G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ενώ από την ΕΠΟΜΕΝΗ μέρα αν έγινε τις επόμενες ώρες</a:t>
            </a:r>
            <a:endParaRPr b="1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3005bd33453_2_38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03" name="Google Shape;203;g3005bd33453_2_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"/>
          <p:cNvSpPr txBox="1"/>
          <p:nvPr>
            <p:ph type="ctrTitle"/>
          </p:nvPr>
        </p:nvSpPr>
        <p:spPr>
          <a:xfrm>
            <a:off x="685799" y="688570"/>
            <a:ext cx="11016343" cy="274043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</a:pPr>
            <a:r>
              <a:rPr lang="el-GR" sz="1800" cap="none">
                <a:latin typeface="Calibri"/>
                <a:ea typeface="Calibri"/>
                <a:cs typeface="Calibri"/>
                <a:sym typeface="Calibri"/>
              </a:rPr>
              <a:t>Μαθήτριες/τες που συστηματικά και κατ’ εξακολούθηση </a:t>
            </a:r>
            <a:br>
              <a:rPr lang="el-GR" sz="18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800" cap="none">
                <a:latin typeface="Calibri"/>
                <a:ea typeface="Calibri"/>
                <a:cs typeface="Calibri"/>
                <a:sym typeface="Calibri"/>
              </a:rPr>
              <a:t>παρενοχλούν τη διεξαγωγή του μαθήματος, </a:t>
            </a:r>
            <a:br>
              <a:rPr lang="el-GR" sz="1800" cap="none">
                <a:latin typeface="Calibri"/>
                <a:ea typeface="Calibri"/>
                <a:cs typeface="Calibri"/>
                <a:sym typeface="Calibri"/>
              </a:rPr>
            </a:br>
            <a:r>
              <a:rPr lang="el-GR" sz="1800" cap="none">
                <a:latin typeface="Calibri"/>
                <a:ea typeface="Calibri"/>
                <a:cs typeface="Calibri"/>
                <a:sym typeface="Calibri"/>
              </a:rPr>
              <a:t>δηλαδή τους έχουν επιβληθεί </a:t>
            </a:r>
            <a:r>
              <a:rPr b="1" lang="el-GR" sz="18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πάνω από 3 Ωριαίες αποβολές </a:t>
            </a:r>
            <a:br>
              <a:rPr b="1" lang="el-GR" sz="18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1800" cap="none">
                <a:latin typeface="Calibri"/>
                <a:ea typeface="Calibri"/>
                <a:cs typeface="Calibri"/>
                <a:sym typeface="Calibri"/>
              </a:rPr>
              <a:t>σε σύντομο χρονικό διάστημα</a:t>
            </a:r>
            <a:endParaRPr/>
          </a:p>
        </p:txBody>
      </p:sp>
      <p:sp>
        <p:nvSpPr>
          <p:cNvPr id="209" name="Google Shape;209;p7"/>
          <p:cNvSpPr txBox="1"/>
          <p:nvPr/>
        </p:nvSpPr>
        <p:spPr>
          <a:xfrm>
            <a:off x="1600200" y="4659088"/>
            <a:ext cx="8991600" cy="131717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l-G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Απευθείας ΠΟΙΝΗ:</a:t>
            </a:r>
            <a:br>
              <a:rPr b="1" i="0" lang="el-G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Ημέρα ΑΠΟΒΟΛΗ</a:t>
            </a:r>
            <a:r>
              <a:rPr b="1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(7ώρες) από τον Διευθυντή του σχολείου</a:t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7"/>
          <p:cNvSpPr/>
          <p:nvPr/>
        </p:nvSpPr>
        <p:spPr>
          <a:xfrm>
            <a:off x="5802085" y="3635828"/>
            <a:ext cx="587829" cy="81642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11" name="Google Shape;21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004359edfc_3_35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alibri"/>
              <a:buNone/>
            </a:pPr>
            <a:r>
              <a:rPr lang="el-GR">
                <a:latin typeface="Calibri"/>
                <a:ea typeface="Calibri"/>
                <a:cs typeface="Calibri"/>
                <a:sym typeface="Calibri"/>
              </a:rPr>
              <a:t>ΑΝΤΙΜΕΤΩΠΙΣΗ </a:t>
            </a:r>
            <a:br>
              <a:rPr lang="el-GR"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latin typeface="Calibri"/>
                <a:ea typeface="Calibri"/>
                <a:cs typeface="Calibri"/>
                <a:sym typeface="Calibri"/>
              </a:rPr>
              <a:t>ΦΘΟΡΩΝ/ΚΑΤΑΣΤΡΟΦΩΝ</a:t>
            </a:r>
            <a:br>
              <a:rPr lang="el-GR">
                <a:latin typeface="Calibri"/>
                <a:ea typeface="Calibri"/>
                <a:cs typeface="Calibri"/>
                <a:sym typeface="Calibri"/>
              </a:rPr>
            </a:br>
            <a:r>
              <a:rPr lang="el-GR">
                <a:latin typeface="Calibri"/>
                <a:ea typeface="Calibri"/>
                <a:cs typeface="Calibri"/>
                <a:sym typeface="Calibri"/>
              </a:rPr>
              <a:t>ΑΠΟ ΜΑΘΗΤΕΣ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17" name="Google Shape;217;g3004359edfc_3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004359edfc_3_40"/>
          <p:cNvSpPr txBox="1"/>
          <p:nvPr>
            <p:ph type="ctrTitle"/>
          </p:nvPr>
        </p:nvSpPr>
        <p:spPr>
          <a:xfrm>
            <a:off x="685800" y="1001095"/>
            <a:ext cx="11016300" cy="166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-GR" sz="1900">
                <a:latin typeface="Calibri"/>
                <a:ea typeface="Calibri"/>
                <a:cs typeface="Calibri"/>
                <a:sym typeface="Calibri"/>
              </a:rPr>
              <a:t>Στις περιπτώσεις που αποδεδειγμένα η φθορά/καταστροφή, μερική ή ολική, σχολικών χώρων, </a:t>
            </a:r>
            <a:br>
              <a:rPr lang="el-GR" sz="19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>
                <a:latin typeface="Calibri"/>
                <a:ea typeface="Calibri"/>
                <a:cs typeface="Calibri"/>
                <a:sym typeface="Calibri"/>
              </a:rPr>
              <a:t> υλικοτεχνικής υποδομής και εξοπλισμού εντός αυτών, αποδίδεται σε συγκεκριμένο/η μαθητή/τρια, </a:t>
            </a:r>
            <a:br>
              <a:rPr lang="el-GR" sz="1900">
                <a:latin typeface="Calibri"/>
                <a:ea typeface="Calibri"/>
                <a:cs typeface="Calibri"/>
                <a:sym typeface="Calibri"/>
              </a:rPr>
            </a:br>
            <a:r>
              <a:rPr lang="el-GR" sz="1900">
                <a:latin typeface="Calibri"/>
                <a:ea typeface="Calibri"/>
                <a:cs typeface="Calibri"/>
                <a:sym typeface="Calibri"/>
              </a:rPr>
              <a:t>η δαπάνη αποκατάστασης βαρύνει τον γονέα/κηδεμόνα του/της ή τον/την ίδιο/ίδια αν είναι ενήλικος/η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3004359edfc_3_40"/>
          <p:cNvSpPr txBox="1"/>
          <p:nvPr/>
        </p:nvSpPr>
        <p:spPr>
          <a:xfrm>
            <a:off x="792750" y="2906294"/>
            <a:ext cx="10911300" cy="1317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σχολείο ζητά από τους γονείς/κηδεμόνες να αποκαταστήσουν τη ζημιά εντός 5 ημερών</a:t>
            </a:r>
            <a:endParaRPr b="1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g3004359edfc_3_40"/>
          <p:cNvSpPr txBox="1"/>
          <p:nvPr/>
        </p:nvSpPr>
        <p:spPr>
          <a:xfrm>
            <a:off x="792750" y="4466566"/>
            <a:ext cx="10911300" cy="1317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Αν η ζημιά δεν αποκατασταθεί έγκαιρα, γνωστοποιείται στον Δήμο Πάρου (28, ν. 5056/2023) που αποκαθιστά τη ζημιά και αποστέλλει βεβαίωση οφειλής από την αρμόδια οικονομική υπηρεσία του Δήμου (ν. 4798/2022)</a:t>
            </a:r>
            <a:endParaRPr b="1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3004359edfc_3_40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28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26" name="Google Shape;226;g3004359edfc_3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</a:pPr>
            <a:r>
              <a:rPr lang="el-GR" sz="3400">
                <a:latin typeface="Calibri"/>
                <a:ea typeface="Calibri"/>
                <a:cs typeface="Calibri"/>
                <a:sym typeface="Calibri"/>
              </a:rPr>
              <a:t>ΕΚΤΑΚΤΑ ΓΕΓΟΝΟΤΑ/ΚΑΤΑΛΗΨΕΙΣ</a:t>
            </a:r>
            <a:r>
              <a:rPr b="1" lang="el-GR" sz="34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5200"/>
          </a:p>
        </p:txBody>
      </p:sp>
      <p:sp>
        <p:nvSpPr>
          <p:cNvPr id="232" name="Google Shape;232;p8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1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33" name="Google Shape;23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/>
          <p:nvPr>
            <p:ph type="ctrTitle"/>
          </p:nvPr>
        </p:nvSpPr>
        <p:spPr>
          <a:xfrm>
            <a:off x="1600200" y="2386743"/>
            <a:ext cx="8991600" cy="1978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</a:pPr>
            <a:r>
              <a:rPr lang="el-GR" sz="2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σχολείο υποχρεούται να παρέχει σύγχρονη εξ αποστάσεως εκπαίδευση, όπου τόσο οι μαθητές/τριες όσο και οι εκπαιδευτικοί </a:t>
            </a:r>
            <a:br>
              <a:rPr lang="el-GR" sz="2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συμμετέχουν αποκλειστικά εξ αποστάσεως στην εκπαιδευτική διαδικασία</a:t>
            </a:r>
            <a:endParaRPr sz="4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9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1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40" name="Google Shape;24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005bd33453_2_46"/>
          <p:cNvSpPr txBox="1"/>
          <p:nvPr>
            <p:ph type="ctrTitle"/>
          </p:nvPr>
        </p:nvSpPr>
        <p:spPr>
          <a:xfrm>
            <a:off x="1600200" y="2386743"/>
            <a:ext cx="8991600" cy="1978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</a:pPr>
            <a: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Αφού αποκατασταθεί η λειτουργία της σχολικής μονάδας, </a:t>
            </a:r>
            <a:b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σχολείο υποχρεωτικά παρέχει και δια ζώσης </a:t>
            </a:r>
            <a:b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τον ίδιο αριθμό διδακτικών ωρών που παρείχε εξ αποστάσεως, </a:t>
            </a:r>
            <a:b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λόγω της παρεμπόδισης, με τους παρακάτω τρόπους:</a:t>
            </a:r>
            <a:endParaRPr sz="5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g3005bd33453_2_46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1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47" name="Google Shape;247;g3005bd33453_2_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005bd33453_2_51"/>
          <p:cNvSpPr txBox="1"/>
          <p:nvPr>
            <p:ph type="ctrTitle"/>
          </p:nvPr>
        </p:nvSpPr>
        <p:spPr>
          <a:xfrm>
            <a:off x="685800" y="688575"/>
            <a:ext cx="11016300" cy="166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-GR" sz="20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με περιορισμό των εργάσιμων ημερών των πολυήμερων εκδρομών,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3005bd33453_2_51"/>
          <p:cNvSpPr txBox="1"/>
          <p:nvPr/>
        </p:nvSpPr>
        <p:spPr>
          <a:xfrm>
            <a:off x="792750" y="2593775"/>
            <a:ext cx="10911300" cy="1317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205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με περικοπή περιπάτων και εκδρομών</a:t>
            </a:r>
            <a:endParaRPr b="1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3005bd33453_2_51"/>
          <p:cNvSpPr txBox="1"/>
          <p:nvPr/>
        </p:nvSpPr>
        <p:spPr>
          <a:xfrm>
            <a:off x="792750" y="4130900"/>
            <a:ext cx="10911300" cy="13173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l-GR" sz="205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με αξιοποίηση των σχολικών εορτών με την παράλληλη πραγματοποίηση των εορτών </a:t>
            </a:r>
            <a:br>
              <a:rPr b="0" i="0" lang="el-GR" sz="205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l-GR" sz="205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και των μαθημάτων</a:t>
            </a:r>
            <a:endParaRPr b="1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3005bd33453_2_51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1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56" name="Google Shape;256;g3005bd33453_2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005bd33453_2_61"/>
          <p:cNvSpPr txBox="1"/>
          <p:nvPr>
            <p:ph type="ctrTitle"/>
          </p:nvPr>
        </p:nvSpPr>
        <p:spPr>
          <a:xfrm>
            <a:off x="1600200" y="2386753"/>
            <a:ext cx="9300300" cy="2841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alibri"/>
              <a:buNone/>
            </a:pPr>
            <a: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Μαθητές/τριες, οι οποίοι/ες με τις πράξεις τους καθιστούν αδύνατη </a:t>
            </a:r>
            <a:b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ή ιδιαιτέρως δυσχερή τη διεξαγωγή της εκπαιδευτικής διαδικασίας </a:t>
            </a:r>
            <a:b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σε τμήμα/τμήματα σχολικής μονάδας ή σε ολόκληρη τη σχολική μονάδα, </a:t>
            </a:r>
            <a:b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δεν επιτρέπεται να συμμετέχουν στη σύγχρονη εξ αποστάσεως εκπαίδευση </a:t>
            </a:r>
            <a:b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και λαμβάνουν αδικαιολόγητη απουσία, </a:t>
            </a:r>
            <a:b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l-GR" sz="215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για όσες διδακτικές ώρες προβλέπει το ωρολόγιο πρόγραμμα της ημέρας</a:t>
            </a:r>
            <a:endParaRPr sz="6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g3005bd33453_2_61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1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263" name="Google Shape;263;g3005bd33453_2_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3004359edfc_3_54"/>
          <p:cNvSpPr txBox="1"/>
          <p:nvPr>
            <p:ph type="ctrTitle"/>
          </p:nvPr>
        </p:nvSpPr>
        <p:spPr>
          <a:xfrm>
            <a:off x="1600200" y="786547"/>
            <a:ext cx="8991600" cy="833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8648"/>
              <a:buFont typeface="Calibri"/>
              <a:buNone/>
            </a:pP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ΕΠΑΡΚΗΣ ΦΟΙΤΗΣΗ</a:t>
            </a:r>
            <a:endParaRPr b="1" sz="57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g3004359edfc_3_54"/>
          <p:cNvSpPr txBox="1"/>
          <p:nvPr/>
        </p:nvSpPr>
        <p:spPr>
          <a:xfrm>
            <a:off x="1600200" y="2017625"/>
            <a:ext cx="38415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ΣΥΝΟΛΟ ΑΠΟΥΣΙΩΝ</a:t>
            </a:r>
            <a:endParaRPr b="1" i="0" sz="44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g3004359edfc_3_54"/>
          <p:cNvSpPr txBox="1"/>
          <p:nvPr/>
        </p:nvSpPr>
        <p:spPr>
          <a:xfrm>
            <a:off x="1600200" y="3094300"/>
            <a:ext cx="38415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2832" u="none" cap="none" strike="noStrike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ΑΔΙΚΑΙΟΛΟΓΗΤΕΣ</a:t>
            </a:r>
            <a:r>
              <a:rPr b="1" i="0" lang="el-GR" sz="2832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4832" u="sng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g3004359edfc_3_54"/>
          <p:cNvSpPr txBox="1"/>
          <p:nvPr/>
        </p:nvSpPr>
        <p:spPr>
          <a:xfrm>
            <a:off x="1600200" y="4171000"/>
            <a:ext cx="38415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95"/>
              <a:buFont typeface="Calibri"/>
              <a:buNone/>
            </a:pPr>
            <a:r>
              <a:rPr b="1" i="0" lang="el-GR" sz="28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ΔΙΚΑΙΟΛΟΓΗΜΕΝΕΣ </a:t>
            </a:r>
            <a:endParaRPr b="1" i="0" sz="311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g3004359edfc_3_54"/>
          <p:cNvSpPr/>
          <p:nvPr/>
        </p:nvSpPr>
        <p:spPr>
          <a:xfrm rot="-5400000">
            <a:off x="6643900" y="2200375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1" name="Google Shape;41;g3004359edfc_3_54"/>
          <p:cNvSpPr txBox="1"/>
          <p:nvPr/>
        </p:nvSpPr>
        <p:spPr>
          <a:xfrm>
            <a:off x="8499000" y="2017625"/>
            <a:ext cx="20928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31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114</a:t>
            </a:r>
            <a:endParaRPr b="1" i="0" sz="51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g3004359edfc_3_54"/>
          <p:cNvSpPr txBox="1"/>
          <p:nvPr/>
        </p:nvSpPr>
        <p:spPr>
          <a:xfrm>
            <a:off x="8499000" y="3012300"/>
            <a:ext cx="20928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3100" u="none" cap="none" strike="noStrike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b="1" i="0" sz="5100" u="sng" cap="none" strike="noStrike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g3004359edfc_3_54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25-26</a:t>
            </a:r>
            <a:endParaRPr>
              <a:solidFill>
                <a:srgbClr val="5B0F00"/>
              </a:solidFill>
            </a:endParaRPr>
          </a:p>
        </p:txBody>
      </p:sp>
      <p:sp>
        <p:nvSpPr>
          <p:cNvPr id="44" name="Google Shape;44;g3004359edfc_3_54"/>
          <p:cNvSpPr/>
          <p:nvPr/>
        </p:nvSpPr>
        <p:spPr>
          <a:xfrm rot="-5400000">
            <a:off x="6643900" y="3195050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3004359edfc_3_54"/>
          <p:cNvSpPr/>
          <p:nvPr/>
        </p:nvSpPr>
        <p:spPr>
          <a:xfrm rot="-5400000">
            <a:off x="6643900" y="4353750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3004359edfc_3_54"/>
          <p:cNvSpPr txBox="1"/>
          <p:nvPr/>
        </p:nvSpPr>
        <p:spPr>
          <a:xfrm>
            <a:off x="8499000" y="4171000"/>
            <a:ext cx="20928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3100" u="none" cap="none" strike="noStrike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64</a:t>
            </a:r>
            <a:endParaRPr b="1" i="0" sz="5100" u="sng" cap="none" strike="noStrike">
              <a:solidFill>
                <a:srgbClr val="1C458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47" name="Google Shape;47;g3004359edfc_3_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004359edfc_3_69"/>
          <p:cNvSpPr txBox="1"/>
          <p:nvPr>
            <p:ph type="ctrTitle"/>
          </p:nvPr>
        </p:nvSpPr>
        <p:spPr>
          <a:xfrm>
            <a:off x="1600200" y="786547"/>
            <a:ext cx="8991600" cy="833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8648"/>
              <a:buFont typeface="Calibri"/>
              <a:buNone/>
            </a:pP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ΔΙΚΑΙΟΛΟΓΗΣΗ ΑΠΟΥΣΙΩΝ </a:t>
            </a:r>
            <a:b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από ΓΟΝΕΑ/ΚΗΔΕΜΟΝΑ</a:t>
            </a:r>
            <a:endParaRPr b="1" sz="57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g3004359edfc_3_69"/>
          <p:cNvSpPr txBox="1"/>
          <p:nvPr/>
        </p:nvSpPr>
        <p:spPr>
          <a:xfrm>
            <a:off x="1600200" y="2017625"/>
            <a:ext cx="20088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75000"/>
              <a:buFont typeface="Calibri"/>
              <a:buNone/>
            </a:pPr>
            <a:r>
              <a:rPr b="1" i="0" lang="el-GR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1-2 ΗΜΕΡΕΣ</a:t>
            </a:r>
            <a:endParaRPr b="1" i="0" sz="44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g3004359edfc_3_69"/>
          <p:cNvSpPr txBox="1"/>
          <p:nvPr/>
        </p:nvSpPr>
        <p:spPr>
          <a:xfrm>
            <a:off x="5165900" y="3823450"/>
            <a:ext cx="54330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90"/>
              <a:buFont typeface="Calibri"/>
              <a:buNone/>
            </a:pPr>
            <a:r>
              <a:rPr b="1" i="0" lang="el-GR" sz="1957" u="none" cap="none" strike="noStrike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από τον ίδιο (γονέα/κηδεμόνα) στο σχολείο </a:t>
            </a:r>
            <a:br>
              <a:rPr b="1" i="0" lang="el-GR" sz="1957" u="none" cap="none" strike="noStrike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l-GR" sz="1957" u="none" cap="none" strike="noStrike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ή ηλεκτρονική αποστολή ΥΠΕΥΘΥΝΗΣ ΔΉΛΩΣΗΣ (θεωρημένης από ΚΕΠ, gov)</a:t>
            </a:r>
            <a:r>
              <a:rPr b="1" i="0" lang="el-GR" sz="1957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057" u="sng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g3004359edfc_3_69"/>
          <p:cNvSpPr/>
          <p:nvPr/>
        </p:nvSpPr>
        <p:spPr>
          <a:xfrm rot="-5400000">
            <a:off x="4062300" y="2123175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" name="Google Shape;56;g3004359edfc_3_69"/>
          <p:cNvSpPr txBox="1"/>
          <p:nvPr/>
        </p:nvSpPr>
        <p:spPr>
          <a:xfrm>
            <a:off x="5049600" y="2017600"/>
            <a:ext cx="55422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625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58064"/>
              <a:buFont typeface="Calibri"/>
              <a:buNone/>
            </a:pPr>
            <a:r>
              <a:rPr b="1" i="0" lang="el-GR" sz="31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Εντός 10 ημερών από την επιστροφή της/του μαθήτριας/τη στο σχολείο</a:t>
            </a:r>
            <a:endParaRPr b="1" i="0" sz="51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g3004359edfc_3_69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25-26</a:t>
            </a:r>
            <a:endParaRPr>
              <a:solidFill>
                <a:srgbClr val="5B0F00"/>
              </a:solidFill>
            </a:endParaRPr>
          </a:p>
        </p:txBody>
      </p:sp>
      <p:sp>
        <p:nvSpPr>
          <p:cNvPr id="58" name="Google Shape;58;g3004359edfc_3_69"/>
          <p:cNvSpPr/>
          <p:nvPr/>
        </p:nvSpPr>
        <p:spPr>
          <a:xfrm>
            <a:off x="7514950" y="3171625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59" name="Google Shape;59;g3004359edfc_3_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5bd33453_2_0"/>
          <p:cNvSpPr txBox="1"/>
          <p:nvPr>
            <p:ph type="ctrTitle"/>
          </p:nvPr>
        </p:nvSpPr>
        <p:spPr>
          <a:xfrm>
            <a:off x="1600200" y="786547"/>
            <a:ext cx="8991600" cy="833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8648"/>
              <a:buFont typeface="Calibri"/>
              <a:buNone/>
            </a:pP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ΔΙΚΑΙΟΛΟΓΗΣΗ ΑΠΟΥΣΙΩΝ </a:t>
            </a:r>
            <a:b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από ΓΟΝΕΑ/ΚΗΔΕΜΟΝΑ</a:t>
            </a:r>
            <a:endParaRPr b="1" sz="57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3005bd33453_2_0"/>
          <p:cNvSpPr txBox="1"/>
          <p:nvPr/>
        </p:nvSpPr>
        <p:spPr>
          <a:xfrm>
            <a:off x="8583000" y="1965975"/>
            <a:ext cx="20088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Calibri"/>
              <a:buNone/>
            </a:pPr>
            <a:r>
              <a:rPr b="1" i="0" lang="el-GR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5 ΗΜΕΡΕΣ</a:t>
            </a:r>
            <a:endParaRPr b="1" i="0" sz="44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3005bd33453_2_0"/>
          <p:cNvSpPr/>
          <p:nvPr/>
        </p:nvSpPr>
        <p:spPr>
          <a:xfrm rot="-5400000">
            <a:off x="7468538" y="2148725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3005bd33453_2_0"/>
          <p:cNvSpPr txBox="1"/>
          <p:nvPr/>
        </p:nvSpPr>
        <p:spPr>
          <a:xfrm>
            <a:off x="1600200" y="1965963"/>
            <a:ext cx="55422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855"/>
              <a:buFont typeface="Calibri"/>
              <a:buNone/>
            </a:pPr>
            <a:r>
              <a:rPr b="1" i="0" lang="el-GR" sz="1771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ΜΕΓΙΣΤΟΣ ΑΡΙΘΜΟΣ ΥΠΕΥΘΥΝΩΝ ΔΗΛΩΣΕΩΝ ΔΙΚΑΙΟΛΟΓΗΣΗΣ ΑΠΟΥΣΙΩΝ ΑΠΟ ΓΟΝΕΑ ΚΗΔΕΜΟΝΑ </a:t>
            </a:r>
            <a:endParaRPr b="1" i="0" sz="2722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3005bd33453_2_0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25-26</a:t>
            </a:r>
            <a:endParaRPr>
              <a:solidFill>
                <a:srgbClr val="5B0F00"/>
              </a:solidFill>
            </a:endParaRPr>
          </a:p>
        </p:txBody>
      </p:sp>
      <p:sp>
        <p:nvSpPr>
          <p:cNvPr id="69" name="Google Shape;69;g3005bd33453_2_0"/>
          <p:cNvSpPr/>
          <p:nvPr/>
        </p:nvSpPr>
        <p:spPr>
          <a:xfrm>
            <a:off x="9193238" y="3077463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" name="Google Shape;70;g3005bd33453_2_0"/>
          <p:cNvSpPr txBox="1"/>
          <p:nvPr/>
        </p:nvSpPr>
        <p:spPr>
          <a:xfrm>
            <a:off x="8583000" y="3823450"/>
            <a:ext cx="20088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850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75000"/>
              <a:buFont typeface="Calibri"/>
              <a:buNone/>
            </a:pPr>
            <a:r>
              <a:rPr b="1" i="0" lang="el-GR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35 ΩΡΕΣ </a:t>
            </a:r>
            <a:br>
              <a:rPr b="1" i="0" lang="el-GR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l-GR" sz="24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(το μέγιστο)</a:t>
            </a:r>
            <a:endParaRPr b="1" i="0" sz="44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71" name="Google Shape;71;g3005bd33453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05bd33453_2_28"/>
          <p:cNvSpPr txBox="1"/>
          <p:nvPr>
            <p:ph type="ctrTitle"/>
          </p:nvPr>
        </p:nvSpPr>
        <p:spPr>
          <a:xfrm>
            <a:off x="1461303" y="1573638"/>
            <a:ext cx="9320100" cy="2647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8648"/>
              <a:buFont typeface="Calibri"/>
              <a:buNone/>
            </a:pP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Μεμονωμένες απουσίες (1, 2 ωρών) </a:t>
            </a:r>
            <a:b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που γίνονται σε ώρες λειτουργίας του σχολείου χωρίς την άδεια του Διευθυντή </a:t>
            </a:r>
            <a:b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37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ΔΕΝ</a:t>
            </a: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μπορούν να δικαιολογηθούν</a:t>
            </a:r>
            <a:endParaRPr b="1" sz="57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3005bd33453_2_28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25-26</a:t>
            </a:r>
            <a:endParaRPr>
              <a:solidFill>
                <a:srgbClr val="5B0F00"/>
              </a:solidFill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78" name="Google Shape;78;g3005bd33453_2_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05bd33453_2_12"/>
          <p:cNvSpPr txBox="1"/>
          <p:nvPr>
            <p:ph type="ctrTitle"/>
          </p:nvPr>
        </p:nvSpPr>
        <p:spPr>
          <a:xfrm>
            <a:off x="1600200" y="786547"/>
            <a:ext cx="8991600" cy="833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8648"/>
              <a:buFont typeface="Calibri"/>
              <a:buNone/>
            </a:pPr>
            <a:r>
              <a:rPr b="1" lang="el-GR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ΔΙΚΑΙΟΛΟΓΗΣΗ ΑΠΟΥΣΙΩΝ από ΙΑΤΡΟ (Ιδιώτη), ΚΕΝΤΡΟ ΥΓΕΙΑΣ, ΝΟΣΟΚΟΜΕΙΟ</a:t>
            </a:r>
            <a:endParaRPr b="1" sz="5700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3005bd33453_2_12"/>
          <p:cNvSpPr txBox="1"/>
          <p:nvPr/>
        </p:nvSpPr>
        <p:spPr>
          <a:xfrm>
            <a:off x="1600200" y="2017625"/>
            <a:ext cx="25014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25"/>
              <a:buFont typeface="Calibri"/>
              <a:buNone/>
            </a:pPr>
            <a:r>
              <a:rPr b="1" i="0" lang="el-GR" sz="19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b="1" i="0" lang="el-GR" sz="20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πό 2 ΗΜΕΡΕΣ και περισσότερες</a:t>
            </a:r>
            <a:endParaRPr b="1" i="0" sz="325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3005bd33453_2_12"/>
          <p:cNvSpPr txBox="1"/>
          <p:nvPr/>
        </p:nvSpPr>
        <p:spPr>
          <a:xfrm>
            <a:off x="5165900" y="3823450"/>
            <a:ext cx="54330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90"/>
              <a:buFont typeface="Calibri"/>
              <a:buNone/>
            </a:pPr>
            <a:r>
              <a:rPr b="1" i="0" lang="el-GR" sz="205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Βεβαίωση δημόσιου ή ιδιωτικού νοσηλευτικού ιδρύματος ή ιδιώτη ιατρού</a:t>
            </a:r>
            <a:endParaRPr b="1" i="0" sz="3157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3005bd33453_2_12"/>
          <p:cNvSpPr/>
          <p:nvPr/>
        </p:nvSpPr>
        <p:spPr>
          <a:xfrm rot="-5400000">
            <a:off x="4181438" y="2200350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g3005bd33453_2_12"/>
          <p:cNvSpPr txBox="1"/>
          <p:nvPr/>
        </p:nvSpPr>
        <p:spPr>
          <a:xfrm>
            <a:off x="5049600" y="2017600"/>
            <a:ext cx="5542200" cy="833400"/>
          </a:xfrm>
          <a:prstGeom prst="rect">
            <a:avLst/>
          </a:prstGeom>
          <a:solidFill>
            <a:srgbClr val="FFFFFF"/>
          </a:solidFill>
          <a:ln cap="sq" cmpd="sng" w="381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625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58064"/>
              <a:buFont typeface="Calibri"/>
              <a:buNone/>
            </a:pPr>
            <a:r>
              <a:rPr b="1" i="0" lang="el-GR" sz="31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Εντός 10 ημερών από την επιστροφή της/του μαθήτριας/τη στο σχολείο</a:t>
            </a:r>
            <a:endParaRPr b="1" i="0" sz="5100" u="sng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3005bd33453_2_12"/>
          <p:cNvSpPr txBox="1"/>
          <p:nvPr>
            <p:ph idx="1" type="subTitle"/>
          </p:nvPr>
        </p:nvSpPr>
        <p:spPr>
          <a:xfrm>
            <a:off x="1066792" y="6024606"/>
            <a:ext cx="10254300" cy="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l-GR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ΦΕΚ 5130, τεύχος Β’ 10/09/2024, Άρθρο 25-26</a:t>
            </a:r>
            <a:endParaRPr>
              <a:solidFill>
                <a:srgbClr val="5B0F00"/>
              </a:solidFill>
            </a:endParaRPr>
          </a:p>
        </p:txBody>
      </p:sp>
      <p:sp>
        <p:nvSpPr>
          <p:cNvPr id="89" name="Google Shape;89;g3005bd33453_2_12"/>
          <p:cNvSpPr/>
          <p:nvPr/>
        </p:nvSpPr>
        <p:spPr>
          <a:xfrm>
            <a:off x="7514950" y="3171625"/>
            <a:ext cx="788300" cy="467875"/>
          </a:xfrm>
          <a:prstGeom prst="flowChartMerg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90" name="Google Shape;90;g3005bd33453_2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3005bd33453_2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1650" y="152400"/>
            <a:ext cx="6578798" cy="655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96" name="Google Shape;96;g3005bd33453_2_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04359edfc_3_48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Calibri"/>
              <a:buNone/>
            </a:pPr>
            <a:r>
              <a:rPr lang="el-GR">
                <a:latin typeface="Calibri"/>
                <a:ea typeface="Calibri"/>
                <a:cs typeface="Calibri"/>
                <a:sym typeface="Calibri"/>
              </a:rPr>
              <a:t>ΚΑΝΟΝΕΣ ΛΕΙΤΟΥΡΓΙΑΣ ΤΑΞΕΩΝ</a:t>
            </a:r>
            <a:endParaRPr/>
          </a:p>
        </p:txBody>
      </p:sp>
      <p:sp>
        <p:nvSpPr>
          <p:cNvPr id="102" name="Google Shape;102;g3004359edfc_3_48"/>
          <p:cNvSpPr txBox="1"/>
          <p:nvPr>
            <p:ph idx="1" type="subTitle"/>
          </p:nvPr>
        </p:nvSpPr>
        <p:spPr>
          <a:xfrm>
            <a:off x="2695194" y="4352544"/>
            <a:ext cx="68016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l-GR" sz="5400" u="sng">
                <a:latin typeface="Calibri"/>
                <a:ea typeface="Calibri"/>
                <a:cs typeface="Calibri"/>
                <a:sym typeface="Calibri"/>
              </a:rPr>
              <a:t>ΕΠΑ.Λ. ΠΑΡΟΥ</a:t>
            </a:r>
            <a:endParaRPr/>
          </a:p>
        </p:txBody>
      </p:sp>
      <p:pic>
        <p:nvPicPr>
          <p:cNvPr descr="https://lh7-rt.googleusercontent.com/slidesz/AGV_vUf14Ll6KcqH62wMTGJd7hLEzYkEfzAqtseSIE_mjkO84x3g6Bw9G9txiN1S62rIN4qrozeypKEfMqf_peMspzR89kR-WQfk5XapRdNzb0UU2266C0PRutmQyGYC1ROUgg1rliaL8HruyJ0qr4H86bc7qA7_dT8gT_jNuVs=s2048?key=YMbgk8O8BobRQRUgfM6z5w" id="103" name="Google Shape;103;g3004359edfc_3_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0054" y="223334"/>
            <a:ext cx="1322076" cy="132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Δέμα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2023-12-05T15:01:34Z</dcterms:created>
  <dc:creator>ΦΩΤΙΟΣ ΠΑΝΑΓΙΩΤΟΠΟΥΛΟΣ</dc:creator>
</cp:coreProperties>
</file>